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27" d="100"/>
          <a:sy n="227" d="100"/>
        </p:scale>
        <p:origin x="-3216" y="-6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2819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137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55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97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3547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0821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41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377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6478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179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2247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3284C0-577B-4002-A9BC-66FE50A1D389}" type="datetimeFigureOut">
              <a:rPr lang="zh-TW" altLang="en-US" smtClean="0"/>
              <a:t>2026/2/26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915DDD-83CD-4320-9920-E296012AC2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8599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群組 61">
            <a:extLst>
              <a:ext uri="{FF2B5EF4-FFF2-40B4-BE49-F238E27FC236}">
                <a16:creationId xmlns:a16="http://schemas.microsoft.com/office/drawing/2014/main" id="{61594267-025F-FB4C-E95C-91A225751540}"/>
              </a:ext>
            </a:extLst>
          </p:cNvPr>
          <p:cNvGrpSpPr/>
          <p:nvPr/>
        </p:nvGrpSpPr>
        <p:grpSpPr>
          <a:xfrm>
            <a:off x="701837" y="784951"/>
            <a:ext cx="6156000" cy="2033679"/>
            <a:chOff x="701837" y="784951"/>
            <a:chExt cx="6156000" cy="2033679"/>
          </a:xfrm>
        </p:grpSpPr>
        <p:grpSp>
          <p:nvGrpSpPr>
            <p:cNvPr id="29" name="群組 28">
              <a:extLst>
                <a:ext uri="{FF2B5EF4-FFF2-40B4-BE49-F238E27FC236}">
                  <a16:creationId xmlns:a16="http://schemas.microsoft.com/office/drawing/2014/main" id="{0130BD8B-AA8F-08A4-279C-393ADF4EDF1C}"/>
                </a:ext>
              </a:extLst>
            </p:cNvPr>
            <p:cNvGrpSpPr/>
            <p:nvPr/>
          </p:nvGrpSpPr>
          <p:grpSpPr>
            <a:xfrm>
              <a:off x="701837" y="784951"/>
              <a:ext cx="3078000" cy="1944000"/>
              <a:chOff x="432864" y="480813"/>
              <a:chExt cx="3078000" cy="1944000"/>
            </a:xfrm>
          </p:grpSpPr>
          <p:sp>
            <p:nvSpPr>
              <p:cNvPr id="18" name="矩形 17">
                <a:extLst>
                  <a:ext uri="{FF2B5EF4-FFF2-40B4-BE49-F238E27FC236}">
                    <a16:creationId xmlns:a16="http://schemas.microsoft.com/office/drawing/2014/main" id="{95E71A17-1C69-6216-167C-3E474D06E174}"/>
                  </a:ext>
                </a:extLst>
              </p:cNvPr>
              <p:cNvSpPr/>
              <p:nvPr/>
            </p:nvSpPr>
            <p:spPr>
              <a:xfrm>
                <a:off x="1658070" y="1094024"/>
                <a:ext cx="1728000" cy="1188000"/>
              </a:xfrm>
              <a:prstGeom prst="rect">
                <a:avLst/>
              </a:prstGeom>
              <a:noFill/>
              <a:ln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發證科室章</a:t>
                </a:r>
                <a:endParaRPr lang="en-US" altLang="zh-TW" sz="800" dirty="0">
                  <a:solidFill>
                    <a:schemeClr val="bg1">
                      <a:lumMod val="75000"/>
                    </a:schemeClr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algn="ctr"/>
                <a:r>
                  <a:rPr lang="en-US" altLang="zh-TW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未蓋無效</a:t>
                </a:r>
                <a:r>
                  <a:rPr lang="en-US" altLang="zh-TW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endParaRPr lang="zh-TW" altLang="en-US" sz="800" dirty="0">
                  <a:solidFill>
                    <a:schemeClr val="bg1">
                      <a:lumMod val="75000"/>
                    </a:schemeClr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9" name="矩形 8">
                <a:extLst>
                  <a:ext uri="{FF2B5EF4-FFF2-40B4-BE49-F238E27FC236}">
                    <a16:creationId xmlns:a16="http://schemas.microsoft.com/office/drawing/2014/main" id="{054C10CE-A3DA-EC0F-D3F3-7A13945C6B25}"/>
                  </a:ext>
                </a:extLst>
              </p:cNvPr>
              <p:cNvSpPr/>
              <p:nvPr/>
            </p:nvSpPr>
            <p:spPr>
              <a:xfrm>
                <a:off x="432864" y="480813"/>
                <a:ext cx="3078000" cy="1944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E5597518-C046-681E-A22F-0258BD66A90E}"/>
                  </a:ext>
                </a:extLst>
              </p:cNvPr>
              <p:cNvSpPr txBox="1"/>
              <p:nvPr/>
            </p:nvSpPr>
            <p:spPr>
              <a:xfrm>
                <a:off x="578702" y="1063675"/>
                <a:ext cx="2807368" cy="124869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發證目的：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年度花蓮縣政府辦公廳舍粉刷開口契約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發證單位：行政暨研考處庶務科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發放張數：第 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張，共 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4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張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有效期間：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月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日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~ 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月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31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日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pic>
            <p:nvPicPr>
              <p:cNvPr id="12" name="圖片 11" descr="一張含有 圖形, 文字, 美工圖案, 平面設計 的圖片&#10;&#10;AI 產生的內容可能不正確。">
                <a:extLst>
                  <a:ext uri="{FF2B5EF4-FFF2-40B4-BE49-F238E27FC236}">
                    <a16:creationId xmlns:a16="http://schemas.microsoft.com/office/drawing/2014/main" id="{D786C19F-3B28-41B6-C1D8-1A56CAAE04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8602" y="593724"/>
                <a:ext cx="373570" cy="435691"/>
              </a:xfrm>
              <a:prstGeom prst="rect">
                <a:avLst/>
              </a:prstGeom>
            </p:spPr>
          </p:pic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D0F2BCBE-51F0-0824-96F3-583CA2A732C1}"/>
                  </a:ext>
                </a:extLst>
              </p:cNvPr>
              <p:cNvSpPr txBox="1"/>
              <p:nvPr/>
            </p:nvSpPr>
            <p:spPr>
              <a:xfrm>
                <a:off x="989777" y="570493"/>
                <a:ext cx="2458690" cy="493182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lang="zh-TW" altLang="en-US" sz="16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花蓮縣政府</a:t>
                </a:r>
                <a:endParaRPr lang="en-US" altLang="zh-TW" sz="16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>
                  <a:lnSpc>
                    <a:spcPts val="1600"/>
                  </a:lnSpc>
                </a:pPr>
                <a:r>
                  <a:rPr lang="zh-TW" altLang="en-US" sz="16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門禁管制期間臨時通行證</a:t>
                </a:r>
                <a:endParaRPr lang="en-US" altLang="zh-TW" sz="16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  <p:grpSp>
          <p:nvGrpSpPr>
            <p:cNvPr id="30" name="群組 29">
              <a:extLst>
                <a:ext uri="{FF2B5EF4-FFF2-40B4-BE49-F238E27FC236}">
                  <a16:creationId xmlns:a16="http://schemas.microsoft.com/office/drawing/2014/main" id="{B6E30B04-F891-B8E7-43B6-6857CA0E755D}"/>
                </a:ext>
              </a:extLst>
            </p:cNvPr>
            <p:cNvGrpSpPr/>
            <p:nvPr/>
          </p:nvGrpSpPr>
          <p:grpSpPr>
            <a:xfrm>
              <a:off x="3779837" y="784951"/>
              <a:ext cx="3078000" cy="2033679"/>
              <a:chOff x="3656702" y="480813"/>
              <a:chExt cx="3078000" cy="2033679"/>
            </a:xfrm>
          </p:grpSpPr>
          <p:sp>
            <p:nvSpPr>
              <p:cNvPr id="10" name="矩形 9">
                <a:extLst>
                  <a:ext uri="{FF2B5EF4-FFF2-40B4-BE49-F238E27FC236}">
                    <a16:creationId xmlns:a16="http://schemas.microsoft.com/office/drawing/2014/main" id="{05BFC9D7-66CC-4E5E-4C8F-600C963BAEAD}"/>
                  </a:ext>
                </a:extLst>
              </p:cNvPr>
              <p:cNvSpPr/>
              <p:nvPr/>
            </p:nvSpPr>
            <p:spPr>
              <a:xfrm>
                <a:off x="3656702" y="480813"/>
                <a:ext cx="3078000" cy="1944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9" name="文字方塊 18">
                <a:extLst>
                  <a:ext uri="{FF2B5EF4-FFF2-40B4-BE49-F238E27FC236}">
                    <a16:creationId xmlns:a16="http://schemas.microsoft.com/office/drawing/2014/main" id="{F17F9F7F-C565-D0AE-90E3-964F6F008B38}"/>
                  </a:ext>
                </a:extLst>
              </p:cNvPr>
              <p:cNvSpPr txBox="1"/>
              <p:nvPr/>
            </p:nvSpPr>
            <p:spPr>
              <a:xfrm>
                <a:off x="3800039" y="570492"/>
                <a:ext cx="2791326" cy="194400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ts val="800"/>
                  </a:lnSpc>
                </a:pP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注意事項：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於管制區域內配戴於胸前或別於顯眼處。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2.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入場時需至服務台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出示本證並登記持證人員姓名、電話、發證目的、發證單位、所持通行證編號、進場時間等資訊。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離場時需至服務台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出示本證並登記離場時間。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4.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離場前出示本證進出免再登記。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5.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本證於場內採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人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證，已登記入場人員未辦理離場登記即交他人使用者，本府門禁管制執行人員有權當場回收通行證並作廢。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6.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通行證有效期間以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個月為上限，有長期進場需求者應分月請證。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7.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持無效之通行證遭查獲者，本府門禁管制執行人員有權當場回收通行證並作廢。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8.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發證單位應自行控管通行證流向及使用狀況，如有遭濫用需廢止者，應通知行政暨研考處庶務科及本府服務台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。</a:t>
                </a:r>
              </a:p>
              <a:p>
                <a:pPr marL="262800" indent="-118800">
                  <a:lnSpc>
                    <a:spcPts val="900"/>
                  </a:lnSpc>
                </a:pP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</p:grpSp>
      <p:grpSp>
        <p:nvGrpSpPr>
          <p:cNvPr id="2" name="群組 1">
            <a:extLst>
              <a:ext uri="{FF2B5EF4-FFF2-40B4-BE49-F238E27FC236}">
                <a16:creationId xmlns:a16="http://schemas.microsoft.com/office/drawing/2014/main" id="{879546AC-2AA7-3919-E4CF-0E259921BE89}"/>
              </a:ext>
            </a:extLst>
          </p:cNvPr>
          <p:cNvGrpSpPr/>
          <p:nvPr/>
        </p:nvGrpSpPr>
        <p:grpSpPr>
          <a:xfrm>
            <a:off x="701837" y="3109693"/>
            <a:ext cx="6156000" cy="2033679"/>
            <a:chOff x="701837" y="784951"/>
            <a:chExt cx="6156000" cy="2033679"/>
          </a:xfrm>
        </p:grpSpPr>
        <p:grpSp>
          <p:nvGrpSpPr>
            <p:cNvPr id="3" name="群組 2">
              <a:extLst>
                <a:ext uri="{FF2B5EF4-FFF2-40B4-BE49-F238E27FC236}">
                  <a16:creationId xmlns:a16="http://schemas.microsoft.com/office/drawing/2014/main" id="{5F00F8BF-97A9-9636-81A8-B58FC12C21C6}"/>
                </a:ext>
              </a:extLst>
            </p:cNvPr>
            <p:cNvGrpSpPr/>
            <p:nvPr/>
          </p:nvGrpSpPr>
          <p:grpSpPr>
            <a:xfrm>
              <a:off x="701837" y="784951"/>
              <a:ext cx="3078000" cy="1944000"/>
              <a:chOff x="432864" y="480813"/>
              <a:chExt cx="3078000" cy="1944000"/>
            </a:xfrm>
          </p:grpSpPr>
          <p:sp>
            <p:nvSpPr>
              <p:cNvPr id="7" name="矩形 6">
                <a:extLst>
                  <a:ext uri="{FF2B5EF4-FFF2-40B4-BE49-F238E27FC236}">
                    <a16:creationId xmlns:a16="http://schemas.microsoft.com/office/drawing/2014/main" id="{F634C366-008C-BA86-1873-EE2B0E6D80B6}"/>
                  </a:ext>
                </a:extLst>
              </p:cNvPr>
              <p:cNvSpPr/>
              <p:nvPr/>
            </p:nvSpPr>
            <p:spPr>
              <a:xfrm>
                <a:off x="1658070" y="1094024"/>
                <a:ext cx="1728000" cy="1188000"/>
              </a:xfrm>
              <a:prstGeom prst="rect">
                <a:avLst/>
              </a:prstGeom>
              <a:noFill/>
              <a:ln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發證科室章</a:t>
                </a:r>
                <a:endParaRPr lang="en-US" altLang="zh-TW" sz="800" dirty="0">
                  <a:solidFill>
                    <a:schemeClr val="bg1">
                      <a:lumMod val="75000"/>
                    </a:schemeClr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algn="ctr"/>
                <a:r>
                  <a:rPr lang="en-US" altLang="zh-TW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未蓋無效</a:t>
                </a:r>
                <a:r>
                  <a:rPr lang="en-US" altLang="zh-TW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endParaRPr lang="zh-TW" altLang="en-US" sz="800" dirty="0">
                  <a:solidFill>
                    <a:schemeClr val="bg1">
                      <a:lumMod val="75000"/>
                    </a:schemeClr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EBC7D37A-B677-F8C4-F8BB-6F1F837459D1}"/>
                  </a:ext>
                </a:extLst>
              </p:cNvPr>
              <p:cNvSpPr/>
              <p:nvPr/>
            </p:nvSpPr>
            <p:spPr>
              <a:xfrm>
                <a:off x="432864" y="480813"/>
                <a:ext cx="3078000" cy="1944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1792170C-7852-3B38-55EA-5562E93DF9D6}"/>
                  </a:ext>
                </a:extLst>
              </p:cNvPr>
              <p:cNvSpPr txBox="1"/>
              <p:nvPr/>
            </p:nvSpPr>
            <p:spPr>
              <a:xfrm>
                <a:off x="578702" y="1063675"/>
                <a:ext cx="2807368" cy="124869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發證目的：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年度花蓮縣政府辦公廳舍粉刷開口契約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發證單位：行政暨研考處庶務科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發放張數：第 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2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張，共 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4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張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有效期間：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月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日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~ 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月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31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日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pic>
            <p:nvPicPr>
              <p:cNvPr id="15" name="圖片 14" descr="一張含有 圖形, 文字, 美工圖案, 平面設計 的圖片&#10;&#10;AI 產生的內容可能不正確。">
                <a:extLst>
                  <a:ext uri="{FF2B5EF4-FFF2-40B4-BE49-F238E27FC236}">
                    <a16:creationId xmlns:a16="http://schemas.microsoft.com/office/drawing/2014/main" id="{5E5F80ED-CF23-563D-2BD0-391316F27C8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8602" y="593724"/>
                <a:ext cx="373570" cy="435691"/>
              </a:xfrm>
              <a:prstGeom prst="rect">
                <a:avLst/>
              </a:prstGeom>
            </p:spPr>
          </p:pic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16C88C30-CCC1-D8EC-1A12-53DF592DBA6D}"/>
                  </a:ext>
                </a:extLst>
              </p:cNvPr>
              <p:cNvSpPr txBox="1"/>
              <p:nvPr/>
            </p:nvSpPr>
            <p:spPr>
              <a:xfrm>
                <a:off x="989777" y="570493"/>
                <a:ext cx="2458690" cy="493182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lang="zh-TW" altLang="en-US" sz="16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花蓮縣政府</a:t>
                </a:r>
                <a:endParaRPr lang="en-US" altLang="zh-TW" sz="16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>
                  <a:lnSpc>
                    <a:spcPts val="1600"/>
                  </a:lnSpc>
                </a:pPr>
                <a:r>
                  <a:rPr lang="zh-TW" altLang="en-US" sz="16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門禁管制期間臨時通行證</a:t>
                </a:r>
                <a:endParaRPr lang="en-US" altLang="zh-TW" sz="16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  <p:grpSp>
          <p:nvGrpSpPr>
            <p:cNvPr id="4" name="群組 3">
              <a:extLst>
                <a:ext uri="{FF2B5EF4-FFF2-40B4-BE49-F238E27FC236}">
                  <a16:creationId xmlns:a16="http://schemas.microsoft.com/office/drawing/2014/main" id="{5D5A5BFC-9924-CCE6-29FE-8D058AB64ABB}"/>
                </a:ext>
              </a:extLst>
            </p:cNvPr>
            <p:cNvGrpSpPr/>
            <p:nvPr/>
          </p:nvGrpSpPr>
          <p:grpSpPr>
            <a:xfrm>
              <a:off x="3779837" y="784951"/>
              <a:ext cx="3078000" cy="2033679"/>
              <a:chOff x="3656702" y="480813"/>
              <a:chExt cx="3078000" cy="2033679"/>
            </a:xfrm>
          </p:grpSpPr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922F1881-40DA-A904-E695-4077ACD63EA2}"/>
                  </a:ext>
                </a:extLst>
              </p:cNvPr>
              <p:cNvSpPr/>
              <p:nvPr/>
            </p:nvSpPr>
            <p:spPr>
              <a:xfrm>
                <a:off x="3656702" y="480813"/>
                <a:ext cx="3078000" cy="1944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83DBD9C0-2BFB-F714-377B-BC95ECFAA1DD}"/>
                  </a:ext>
                </a:extLst>
              </p:cNvPr>
              <p:cNvSpPr txBox="1"/>
              <p:nvPr/>
            </p:nvSpPr>
            <p:spPr>
              <a:xfrm>
                <a:off x="3800039" y="570492"/>
                <a:ext cx="2791326" cy="194400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ts val="800"/>
                  </a:lnSpc>
                </a:pP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注意事項：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於管制區域內配戴於胸前或別於顯眼處。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2.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入場時需至服務台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出示本證並登記持證人員姓名、電話、發證目的、發證單位、所持通行證編號、進場時間等資訊。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離場時需至服務台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出示本證並登記離場時間。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4.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離場前出示本證進出免再登記。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5.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本證於場內採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人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證，已登記入場人員未辦理離場登記即交他人使用者，本府門禁管制執行人員有權當場回收通行證並作廢。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6.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通行證有效期間以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個月為上限，有長期進場需求者應分月請證。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7.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持無效之通行證遭查獲者，本府門禁管制執行人員有權當場回收通行證並作廢。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8.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發證單位應自行控管通行證流向及使用狀況，如有遭濫用需廢止者，應通知行政暨研考處庶務科及本府服務台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。</a:t>
                </a:r>
              </a:p>
              <a:p>
                <a:pPr marL="262800" indent="-118800">
                  <a:lnSpc>
                    <a:spcPts val="900"/>
                  </a:lnSpc>
                </a:pP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</p:grpSp>
      <p:grpSp>
        <p:nvGrpSpPr>
          <p:cNvPr id="41" name="群組 40">
            <a:extLst>
              <a:ext uri="{FF2B5EF4-FFF2-40B4-BE49-F238E27FC236}">
                <a16:creationId xmlns:a16="http://schemas.microsoft.com/office/drawing/2014/main" id="{892B5A58-7B08-90C8-FAA8-475B62EE471E}"/>
              </a:ext>
            </a:extLst>
          </p:cNvPr>
          <p:cNvGrpSpPr/>
          <p:nvPr/>
        </p:nvGrpSpPr>
        <p:grpSpPr>
          <a:xfrm>
            <a:off x="701837" y="5434435"/>
            <a:ext cx="6156000" cy="2033679"/>
            <a:chOff x="701837" y="784951"/>
            <a:chExt cx="6156000" cy="2033679"/>
          </a:xfrm>
        </p:grpSpPr>
        <p:grpSp>
          <p:nvGrpSpPr>
            <p:cNvPr id="42" name="群組 41">
              <a:extLst>
                <a:ext uri="{FF2B5EF4-FFF2-40B4-BE49-F238E27FC236}">
                  <a16:creationId xmlns:a16="http://schemas.microsoft.com/office/drawing/2014/main" id="{D30D99C9-42A7-53E8-D31D-FEA70818F3A5}"/>
                </a:ext>
              </a:extLst>
            </p:cNvPr>
            <p:cNvGrpSpPr/>
            <p:nvPr/>
          </p:nvGrpSpPr>
          <p:grpSpPr>
            <a:xfrm>
              <a:off x="701837" y="784951"/>
              <a:ext cx="3078000" cy="1944000"/>
              <a:chOff x="432864" y="480813"/>
              <a:chExt cx="3078000" cy="1944000"/>
            </a:xfrm>
          </p:grpSpPr>
          <p:sp>
            <p:nvSpPr>
              <p:cNvPr id="46" name="矩形 45">
                <a:extLst>
                  <a:ext uri="{FF2B5EF4-FFF2-40B4-BE49-F238E27FC236}">
                    <a16:creationId xmlns:a16="http://schemas.microsoft.com/office/drawing/2014/main" id="{B7B92CCD-3D91-068A-09B7-97CBB175937E}"/>
                  </a:ext>
                </a:extLst>
              </p:cNvPr>
              <p:cNvSpPr/>
              <p:nvPr/>
            </p:nvSpPr>
            <p:spPr>
              <a:xfrm>
                <a:off x="1658070" y="1094024"/>
                <a:ext cx="1728000" cy="1188000"/>
              </a:xfrm>
              <a:prstGeom prst="rect">
                <a:avLst/>
              </a:prstGeom>
              <a:noFill/>
              <a:ln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發證科室章</a:t>
                </a:r>
                <a:endParaRPr lang="en-US" altLang="zh-TW" sz="800" dirty="0">
                  <a:solidFill>
                    <a:schemeClr val="bg1">
                      <a:lumMod val="75000"/>
                    </a:schemeClr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algn="ctr"/>
                <a:r>
                  <a:rPr lang="en-US" altLang="zh-TW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未蓋無效</a:t>
                </a:r>
                <a:r>
                  <a:rPr lang="en-US" altLang="zh-TW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endParaRPr lang="zh-TW" altLang="en-US" sz="800" dirty="0">
                  <a:solidFill>
                    <a:schemeClr val="bg1">
                      <a:lumMod val="75000"/>
                    </a:schemeClr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47" name="矩形 46">
                <a:extLst>
                  <a:ext uri="{FF2B5EF4-FFF2-40B4-BE49-F238E27FC236}">
                    <a16:creationId xmlns:a16="http://schemas.microsoft.com/office/drawing/2014/main" id="{4AF4936A-9694-0CB5-A99A-055BFDFE9B83}"/>
                  </a:ext>
                </a:extLst>
              </p:cNvPr>
              <p:cNvSpPr/>
              <p:nvPr/>
            </p:nvSpPr>
            <p:spPr>
              <a:xfrm>
                <a:off x="432864" y="480813"/>
                <a:ext cx="3078000" cy="1944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8" name="文字方塊 47">
                <a:extLst>
                  <a:ext uri="{FF2B5EF4-FFF2-40B4-BE49-F238E27FC236}">
                    <a16:creationId xmlns:a16="http://schemas.microsoft.com/office/drawing/2014/main" id="{DED0626C-DACF-67BF-14D2-1F0A19194CC6}"/>
                  </a:ext>
                </a:extLst>
              </p:cNvPr>
              <p:cNvSpPr txBox="1"/>
              <p:nvPr/>
            </p:nvSpPr>
            <p:spPr>
              <a:xfrm>
                <a:off x="578702" y="1063675"/>
                <a:ext cx="2807368" cy="124869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發證目的：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年度花蓮縣政府辦公廳舍粉刷開口契約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發證單位：行政暨研考處庶務科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發放張數：第 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張，共 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4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張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有效期間：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月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日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~ 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月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31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日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pic>
            <p:nvPicPr>
              <p:cNvPr id="49" name="圖片 48" descr="一張含有 圖形, 文字, 美工圖案, 平面設計 的圖片&#10;&#10;AI 產生的內容可能不正確。">
                <a:extLst>
                  <a:ext uri="{FF2B5EF4-FFF2-40B4-BE49-F238E27FC236}">
                    <a16:creationId xmlns:a16="http://schemas.microsoft.com/office/drawing/2014/main" id="{B76B5F6E-B867-A017-F7D8-89DAB71165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8602" y="593724"/>
                <a:ext cx="373570" cy="435691"/>
              </a:xfrm>
              <a:prstGeom prst="rect">
                <a:avLst/>
              </a:prstGeom>
            </p:spPr>
          </p:pic>
          <p:sp>
            <p:nvSpPr>
              <p:cNvPr id="50" name="文字方塊 49">
                <a:extLst>
                  <a:ext uri="{FF2B5EF4-FFF2-40B4-BE49-F238E27FC236}">
                    <a16:creationId xmlns:a16="http://schemas.microsoft.com/office/drawing/2014/main" id="{EF624D5E-159C-0613-D395-2EE1D2B12889}"/>
                  </a:ext>
                </a:extLst>
              </p:cNvPr>
              <p:cNvSpPr txBox="1"/>
              <p:nvPr/>
            </p:nvSpPr>
            <p:spPr>
              <a:xfrm>
                <a:off x="989777" y="570493"/>
                <a:ext cx="2458690" cy="493182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lang="zh-TW" altLang="en-US" sz="16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花蓮縣政府</a:t>
                </a:r>
                <a:endParaRPr lang="en-US" altLang="zh-TW" sz="16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>
                  <a:lnSpc>
                    <a:spcPts val="1600"/>
                  </a:lnSpc>
                </a:pPr>
                <a:r>
                  <a:rPr lang="zh-TW" altLang="en-US" sz="16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門禁管制期間臨時通行證</a:t>
                </a:r>
                <a:endParaRPr lang="en-US" altLang="zh-TW" sz="16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  <p:grpSp>
          <p:nvGrpSpPr>
            <p:cNvPr id="43" name="群組 42">
              <a:extLst>
                <a:ext uri="{FF2B5EF4-FFF2-40B4-BE49-F238E27FC236}">
                  <a16:creationId xmlns:a16="http://schemas.microsoft.com/office/drawing/2014/main" id="{70E725B2-0DBC-A465-D0D6-25738D89C2A6}"/>
                </a:ext>
              </a:extLst>
            </p:cNvPr>
            <p:cNvGrpSpPr/>
            <p:nvPr/>
          </p:nvGrpSpPr>
          <p:grpSpPr>
            <a:xfrm>
              <a:off x="3779837" y="784951"/>
              <a:ext cx="3078000" cy="2033679"/>
              <a:chOff x="3656702" y="480813"/>
              <a:chExt cx="3078000" cy="2033679"/>
            </a:xfrm>
          </p:grpSpPr>
          <p:sp>
            <p:nvSpPr>
              <p:cNvPr id="44" name="矩形 43">
                <a:extLst>
                  <a:ext uri="{FF2B5EF4-FFF2-40B4-BE49-F238E27FC236}">
                    <a16:creationId xmlns:a16="http://schemas.microsoft.com/office/drawing/2014/main" id="{3ECE12B9-4FD0-C883-477B-586F89F400EE}"/>
                  </a:ext>
                </a:extLst>
              </p:cNvPr>
              <p:cNvSpPr/>
              <p:nvPr/>
            </p:nvSpPr>
            <p:spPr>
              <a:xfrm>
                <a:off x="3656702" y="480813"/>
                <a:ext cx="3078000" cy="1944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5" name="文字方塊 44">
                <a:extLst>
                  <a:ext uri="{FF2B5EF4-FFF2-40B4-BE49-F238E27FC236}">
                    <a16:creationId xmlns:a16="http://schemas.microsoft.com/office/drawing/2014/main" id="{986CFC71-4155-8391-5A24-D25FB1BC1227}"/>
                  </a:ext>
                </a:extLst>
              </p:cNvPr>
              <p:cNvSpPr txBox="1"/>
              <p:nvPr/>
            </p:nvSpPr>
            <p:spPr>
              <a:xfrm>
                <a:off x="3800039" y="570492"/>
                <a:ext cx="2791326" cy="194400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ts val="800"/>
                  </a:lnSpc>
                </a:pP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注意事項：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於管制區域內配戴於胸前或別於顯眼處。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2.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入場時需至服務台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出示本證並登記持證人員姓名、電話、發證目的、發證單位、所持通行證編號、進場時間等資訊。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離場時需至服務台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出示本證並登記離場時間。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4.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離場前出示本證進出免再登記。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5.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本證於場內採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人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證，已登記入場人員未辦理離場登記即交他人使用者，本府門禁管制執行人員有權當場回收通行證並作廢。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6.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通行證有效期間以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個月為上限，有長期進場需求者應分月請證。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7.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持無效之通行證遭查獲者，本府門禁管制執行人員有權當場回收通行證並作廢。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8.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發證單位應自行控管通行證流向及使用狀況，如有遭濫用需廢止者，應通知行政暨研考處庶務科及本府服務台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。</a:t>
                </a:r>
              </a:p>
              <a:p>
                <a:pPr marL="262800" indent="-118800">
                  <a:lnSpc>
                    <a:spcPts val="900"/>
                  </a:lnSpc>
                </a:pP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</p:grpSp>
      <p:grpSp>
        <p:nvGrpSpPr>
          <p:cNvPr id="51" name="群組 50">
            <a:extLst>
              <a:ext uri="{FF2B5EF4-FFF2-40B4-BE49-F238E27FC236}">
                <a16:creationId xmlns:a16="http://schemas.microsoft.com/office/drawing/2014/main" id="{66BC4D58-E0ED-8034-4A21-BC92BAD7EFA5}"/>
              </a:ext>
            </a:extLst>
          </p:cNvPr>
          <p:cNvGrpSpPr/>
          <p:nvPr/>
        </p:nvGrpSpPr>
        <p:grpSpPr>
          <a:xfrm>
            <a:off x="701837" y="7848857"/>
            <a:ext cx="6156000" cy="2033679"/>
            <a:chOff x="701837" y="784951"/>
            <a:chExt cx="6156000" cy="2033679"/>
          </a:xfrm>
        </p:grpSpPr>
        <p:grpSp>
          <p:nvGrpSpPr>
            <p:cNvPr id="52" name="群組 51">
              <a:extLst>
                <a:ext uri="{FF2B5EF4-FFF2-40B4-BE49-F238E27FC236}">
                  <a16:creationId xmlns:a16="http://schemas.microsoft.com/office/drawing/2014/main" id="{81E8B37B-3B43-52A0-00A2-934E3FD7E14A}"/>
                </a:ext>
              </a:extLst>
            </p:cNvPr>
            <p:cNvGrpSpPr/>
            <p:nvPr/>
          </p:nvGrpSpPr>
          <p:grpSpPr>
            <a:xfrm>
              <a:off x="701837" y="784951"/>
              <a:ext cx="3078000" cy="1944000"/>
              <a:chOff x="432864" y="480813"/>
              <a:chExt cx="3078000" cy="1944000"/>
            </a:xfrm>
          </p:grpSpPr>
          <p:sp>
            <p:nvSpPr>
              <p:cNvPr id="56" name="矩形 55">
                <a:extLst>
                  <a:ext uri="{FF2B5EF4-FFF2-40B4-BE49-F238E27FC236}">
                    <a16:creationId xmlns:a16="http://schemas.microsoft.com/office/drawing/2014/main" id="{B1EB1192-C138-5241-8E3F-5E0E0E08AAC4}"/>
                  </a:ext>
                </a:extLst>
              </p:cNvPr>
              <p:cNvSpPr/>
              <p:nvPr/>
            </p:nvSpPr>
            <p:spPr>
              <a:xfrm>
                <a:off x="1658070" y="1094024"/>
                <a:ext cx="1728000" cy="1188000"/>
              </a:xfrm>
              <a:prstGeom prst="rect">
                <a:avLst/>
              </a:prstGeom>
              <a:noFill/>
              <a:ln>
                <a:solidFill>
                  <a:schemeClr val="bg1">
                    <a:lumMod val="7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發證科室章</a:t>
                </a:r>
                <a:endParaRPr lang="en-US" altLang="zh-TW" sz="800" dirty="0">
                  <a:solidFill>
                    <a:schemeClr val="bg1">
                      <a:lumMod val="75000"/>
                    </a:schemeClr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algn="ctr"/>
                <a:r>
                  <a:rPr lang="en-US" altLang="zh-TW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未蓋無效</a:t>
                </a:r>
                <a:r>
                  <a:rPr lang="en-US" altLang="zh-TW" sz="800" dirty="0">
                    <a:solidFill>
                      <a:schemeClr val="bg1">
                        <a:lumMod val="75000"/>
                      </a:schemeClr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endParaRPr lang="zh-TW" altLang="en-US" sz="800" dirty="0">
                  <a:solidFill>
                    <a:schemeClr val="bg1">
                      <a:lumMod val="75000"/>
                    </a:schemeClr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57" name="矩形 56">
                <a:extLst>
                  <a:ext uri="{FF2B5EF4-FFF2-40B4-BE49-F238E27FC236}">
                    <a16:creationId xmlns:a16="http://schemas.microsoft.com/office/drawing/2014/main" id="{999F25B2-18D1-D8A3-C100-3F699E069A92}"/>
                  </a:ext>
                </a:extLst>
              </p:cNvPr>
              <p:cNvSpPr/>
              <p:nvPr/>
            </p:nvSpPr>
            <p:spPr>
              <a:xfrm>
                <a:off x="432864" y="480813"/>
                <a:ext cx="3078000" cy="1944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8" name="文字方塊 57">
                <a:extLst>
                  <a:ext uri="{FF2B5EF4-FFF2-40B4-BE49-F238E27FC236}">
                    <a16:creationId xmlns:a16="http://schemas.microsoft.com/office/drawing/2014/main" id="{A4B8BC45-1E23-624B-D697-65467D776E62}"/>
                  </a:ext>
                </a:extLst>
              </p:cNvPr>
              <p:cNvSpPr txBox="1"/>
              <p:nvPr/>
            </p:nvSpPr>
            <p:spPr>
              <a:xfrm>
                <a:off x="578702" y="1063675"/>
                <a:ext cx="2807368" cy="124869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發證目的：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年度花蓮縣政府辦公廳舍粉刷開口契約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發證單位：行政暨研考處庶務科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發放張數：第 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4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張，共 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4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張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720000" indent="-720000"/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有效期間：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月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日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~ 115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年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月</a:t>
                </a:r>
                <a:r>
                  <a:rPr lang="en-US" altLang="zh-TW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31</a:t>
                </a:r>
                <a:r>
                  <a:rPr lang="zh-TW" altLang="en-US" sz="11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日</a:t>
                </a: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pic>
            <p:nvPicPr>
              <p:cNvPr id="59" name="圖片 58" descr="一張含有 圖形, 文字, 美工圖案, 平面設計 的圖片&#10;&#10;AI 產生的內容可能不正確。">
                <a:extLst>
                  <a:ext uri="{FF2B5EF4-FFF2-40B4-BE49-F238E27FC236}">
                    <a16:creationId xmlns:a16="http://schemas.microsoft.com/office/drawing/2014/main" id="{4047DB57-B743-6BBA-28CC-39C51C18B09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78602" y="593724"/>
                <a:ext cx="373570" cy="435691"/>
              </a:xfrm>
              <a:prstGeom prst="rect">
                <a:avLst/>
              </a:prstGeom>
            </p:spPr>
          </p:pic>
          <p:sp>
            <p:nvSpPr>
              <p:cNvPr id="60" name="文字方塊 59">
                <a:extLst>
                  <a:ext uri="{FF2B5EF4-FFF2-40B4-BE49-F238E27FC236}">
                    <a16:creationId xmlns:a16="http://schemas.microsoft.com/office/drawing/2014/main" id="{FDB8F734-C69B-B6D2-4ED2-E0D03B222009}"/>
                  </a:ext>
                </a:extLst>
              </p:cNvPr>
              <p:cNvSpPr txBox="1"/>
              <p:nvPr/>
            </p:nvSpPr>
            <p:spPr>
              <a:xfrm>
                <a:off x="989777" y="570493"/>
                <a:ext cx="2458690" cy="493182"/>
              </a:xfrm>
              <a:prstGeom prst="rect">
                <a:avLst/>
              </a:prstGeom>
              <a:noFill/>
            </p:spPr>
            <p:txBody>
              <a:bodyPr wrap="none" rtlCol="0">
                <a:no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lang="zh-TW" altLang="en-US" sz="16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花蓮縣政府</a:t>
                </a:r>
                <a:endParaRPr lang="en-US" altLang="zh-TW" sz="16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>
                  <a:lnSpc>
                    <a:spcPts val="1600"/>
                  </a:lnSpc>
                </a:pPr>
                <a:r>
                  <a:rPr lang="zh-TW" altLang="en-US" sz="16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門禁管制期間臨時通行證</a:t>
                </a:r>
                <a:endParaRPr lang="en-US" altLang="zh-TW" sz="16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  <p:grpSp>
          <p:nvGrpSpPr>
            <p:cNvPr id="53" name="群組 52">
              <a:extLst>
                <a:ext uri="{FF2B5EF4-FFF2-40B4-BE49-F238E27FC236}">
                  <a16:creationId xmlns:a16="http://schemas.microsoft.com/office/drawing/2014/main" id="{0964463F-FF6C-D321-25E7-678F400366FE}"/>
                </a:ext>
              </a:extLst>
            </p:cNvPr>
            <p:cNvGrpSpPr/>
            <p:nvPr/>
          </p:nvGrpSpPr>
          <p:grpSpPr>
            <a:xfrm>
              <a:off x="3779837" y="784951"/>
              <a:ext cx="3078000" cy="2033679"/>
              <a:chOff x="3656702" y="480813"/>
              <a:chExt cx="3078000" cy="2033679"/>
            </a:xfrm>
          </p:grpSpPr>
          <p:sp>
            <p:nvSpPr>
              <p:cNvPr id="54" name="矩形 53">
                <a:extLst>
                  <a:ext uri="{FF2B5EF4-FFF2-40B4-BE49-F238E27FC236}">
                    <a16:creationId xmlns:a16="http://schemas.microsoft.com/office/drawing/2014/main" id="{38F97A03-1D55-09A1-75C9-B05289CB09BA}"/>
                  </a:ext>
                </a:extLst>
              </p:cNvPr>
              <p:cNvSpPr/>
              <p:nvPr/>
            </p:nvSpPr>
            <p:spPr>
              <a:xfrm>
                <a:off x="3656702" y="480813"/>
                <a:ext cx="3078000" cy="1944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5" name="文字方塊 54">
                <a:extLst>
                  <a:ext uri="{FF2B5EF4-FFF2-40B4-BE49-F238E27FC236}">
                    <a16:creationId xmlns:a16="http://schemas.microsoft.com/office/drawing/2014/main" id="{FCFA47FF-2AE1-FA60-EDED-AEF9112DCD68}"/>
                  </a:ext>
                </a:extLst>
              </p:cNvPr>
              <p:cNvSpPr txBox="1"/>
              <p:nvPr/>
            </p:nvSpPr>
            <p:spPr>
              <a:xfrm>
                <a:off x="3800039" y="570492"/>
                <a:ext cx="2791326" cy="194400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lnSpc>
                    <a:spcPts val="800"/>
                  </a:lnSpc>
                </a:pP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注意事項：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於管制區域內配戴於胸前或別於顯眼處。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2.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入場時需至服務台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出示本證並登記持證人員姓名、電話、發證目的、發證單位、所持通行證編號、進場時間等資訊。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3.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離場時需至服務台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出示本證並登記離場時間。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4.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離場前出示本證進出免再登記。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5.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本證於場內採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人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證，已登記入場人員未辦理離場登記即交他人使用者，本府門禁管制執行人員有權當場回收通行證並作廢。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6.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通行證有效期間以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1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個月為上限，有長期進場需求者應分月請證。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7.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持無效之通行證遭查獲者，本府門禁管制執行人員有權當場回收通行證並作廢。</a:t>
                </a:r>
                <a:endParaRPr lang="en-US" altLang="zh-TW" sz="8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252000" indent="-108000">
                  <a:lnSpc>
                    <a:spcPts val="800"/>
                  </a:lnSpc>
                </a:pP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8.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發證單位應自行控管通行證流向及使用狀況，如有遭濫用需廢止者，應通知行政暨研考處庶務科及本府服務台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值班室</a:t>
                </a:r>
                <a:r>
                  <a:rPr lang="en-US" altLang="zh-TW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sz="800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。</a:t>
                </a:r>
              </a:p>
              <a:p>
                <a:pPr marL="262800" indent="-118800">
                  <a:lnSpc>
                    <a:spcPts val="900"/>
                  </a:lnSpc>
                </a:pPr>
                <a:endParaRPr lang="en-US" altLang="zh-TW" sz="11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8555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1頁2張.potx" id="{49C8288B-47EF-4644-991E-67B311795EB5}" vid="{812DBB3A-1AB6-4931-88FC-23938FF760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1頁2張</Template>
  <TotalTime>163</TotalTime>
  <Words>1140</Words>
  <Application>Microsoft Office PowerPoint</Application>
  <PresentationFormat>自訂</PresentationFormat>
  <Paragraphs>76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標楷體</vt:lpstr>
      <vt:lpstr>Aptos</vt:lpstr>
      <vt:lpstr>Aptos Display</vt:lpstr>
      <vt:lpstr>Arial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江佳曄</dc:creator>
  <cp:lastModifiedBy>江佳曄</cp:lastModifiedBy>
  <cp:revision>7</cp:revision>
  <cp:lastPrinted>2026-02-26T08:23:56Z</cp:lastPrinted>
  <dcterms:created xsi:type="dcterms:W3CDTF">2026-02-26T06:16:58Z</dcterms:created>
  <dcterms:modified xsi:type="dcterms:W3CDTF">2026-02-26T09:01:59Z</dcterms:modified>
</cp:coreProperties>
</file>